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70" r:id="rId3"/>
    <p:sldId id="257" r:id="rId4"/>
    <p:sldId id="258" r:id="rId5"/>
    <p:sldId id="271" r:id="rId6"/>
    <p:sldId id="259" r:id="rId7"/>
    <p:sldId id="262" r:id="rId8"/>
    <p:sldId id="263" r:id="rId9"/>
    <p:sldId id="264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67" r:id="rId22"/>
    <p:sldId id="268" r:id="rId23"/>
    <p:sldId id="269" r:id="rId24"/>
    <p:sldId id="27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08059BFF-68CE-429E-9366-AAACB66E90C8}">
          <p14:sldIdLst>
            <p14:sldId id="256"/>
            <p14:sldId id="270"/>
            <p14:sldId id="257"/>
            <p14:sldId id="258"/>
            <p14:sldId id="271"/>
            <p14:sldId id="259"/>
            <p14:sldId id="262"/>
            <p14:sldId id="263"/>
            <p14:sldId id="264"/>
            <p14:sldId id="267"/>
            <p14:sldId id="268"/>
            <p14:sldId id="269"/>
          </p14:sldIdLst>
        </p14:section>
        <p14:section name="Раздел без заголовка" id="{2958FA83-18BF-46C0-A530-7C9838E75FA9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9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2208E-4120-4ABD-BE15-5B27CEE13614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88478-B6C9-4BE3-BFCB-786DFBF961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88478-B6C9-4BE3-BFCB-786DFBF961DE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D25E87-586D-4DFD-8308-0F847402E4B5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3A12D2-BC38-40EE-8D72-1A9B440F9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25E87-586D-4DFD-8308-0F847402E4B5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A12D2-BC38-40EE-8D72-1A9B440F9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25E87-586D-4DFD-8308-0F847402E4B5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A12D2-BC38-40EE-8D72-1A9B440F9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25E87-586D-4DFD-8308-0F847402E4B5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A12D2-BC38-40EE-8D72-1A9B440F9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25E87-586D-4DFD-8308-0F847402E4B5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A12D2-BC38-40EE-8D72-1A9B440F9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25E87-586D-4DFD-8308-0F847402E4B5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A12D2-BC38-40EE-8D72-1A9B440F9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25E87-586D-4DFD-8308-0F847402E4B5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A12D2-BC38-40EE-8D72-1A9B440F9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25E87-586D-4DFD-8308-0F847402E4B5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A12D2-BC38-40EE-8D72-1A9B440F9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25E87-586D-4DFD-8308-0F847402E4B5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A12D2-BC38-40EE-8D72-1A9B440F9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5D25E87-586D-4DFD-8308-0F847402E4B5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A12D2-BC38-40EE-8D72-1A9B440F9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D25E87-586D-4DFD-8308-0F847402E4B5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3A12D2-BC38-40EE-8D72-1A9B440F9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5D25E87-586D-4DFD-8308-0F847402E4B5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3A12D2-BC38-40EE-8D72-1A9B440F9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632848" cy="144016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КРАТКАЯ  </a:t>
            </a:r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ПРЕЗЕНТАЦИЯ ОСНОВНОЙ ОБЩЕОБРАЗОВАТЕЛЬНОЙ  </a:t>
            </a:r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ПРОГРАММЫ</a:t>
            </a:r>
            <a:endParaRPr lang="ru-RU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1804" y="4005064"/>
            <a:ext cx="7772400" cy="129614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>
                <a:latin typeface="Segoe Print" pitchFamily="2" charset="0"/>
              </a:rPr>
              <a:t>Основная образовательная </a:t>
            </a:r>
          </a:p>
          <a:p>
            <a:pPr algn="ctr"/>
            <a:r>
              <a:rPr lang="ru-RU" dirty="0" smtClean="0">
                <a:latin typeface="Segoe Print" pitchFamily="2" charset="0"/>
              </a:rPr>
              <a:t>программа </a:t>
            </a:r>
            <a:r>
              <a:rPr lang="ru-RU" dirty="0" smtClean="0">
                <a:latin typeface="Segoe Print" pitchFamily="2" charset="0"/>
              </a:rPr>
              <a:t>дошкольного образования</a:t>
            </a:r>
          </a:p>
          <a:p>
            <a:pPr algn="ctr"/>
            <a:r>
              <a:rPr lang="ru-RU" dirty="0" smtClean="0">
                <a:latin typeface="Segoe Print" pitchFamily="2" charset="0"/>
              </a:rPr>
              <a:t>МБДО </a:t>
            </a:r>
            <a:r>
              <a:rPr lang="ru-RU" dirty="0" smtClean="0">
                <a:latin typeface="Segoe Print" pitchFamily="2" charset="0"/>
              </a:rPr>
              <a:t>У№</a:t>
            </a:r>
            <a:r>
              <a:rPr lang="ru-RU" baseline="0" dirty="0" smtClean="0">
                <a:latin typeface="Segoe Print" pitchFamily="2" charset="0"/>
              </a:rPr>
              <a:t> 4</a:t>
            </a:r>
            <a:endParaRPr lang="ru-RU" dirty="0" smtClean="0">
              <a:latin typeface="Segoe Print" pitchFamily="2" charset="0"/>
            </a:endParaRPr>
          </a:p>
          <a:p>
            <a:pPr algn="ctr"/>
            <a:r>
              <a:rPr lang="ru-RU" sz="1900" dirty="0" err="1" smtClean="0">
                <a:latin typeface="Segoe Print" pitchFamily="2" charset="0"/>
              </a:rPr>
              <a:t>Ст.Крыловская</a:t>
            </a:r>
            <a:r>
              <a:rPr lang="ru-RU" sz="1900" dirty="0" smtClean="0">
                <a:latin typeface="Segoe Print" pitchFamily="2" charset="0"/>
              </a:rPr>
              <a:t> МО </a:t>
            </a:r>
            <a:r>
              <a:rPr lang="ru-RU" sz="1900" dirty="0" err="1" smtClean="0">
                <a:latin typeface="Segoe Print" pitchFamily="2" charset="0"/>
              </a:rPr>
              <a:t>Крыловский</a:t>
            </a:r>
            <a:r>
              <a:rPr lang="ru-RU" sz="1900" dirty="0" smtClean="0">
                <a:latin typeface="Segoe Print" pitchFamily="2" charset="0"/>
              </a:rPr>
              <a:t> район</a:t>
            </a:r>
            <a:endParaRPr lang="ru-RU" sz="1900" dirty="0">
              <a:latin typeface="Segoe Print" pitchFamily="2" charset="0"/>
            </a:endParaRPr>
          </a:p>
        </p:txBody>
      </p:sp>
      <p:pic>
        <p:nvPicPr>
          <p:cNvPr id="2050" name="Picture 2" descr="C:\Users\ДетСад\Desktop\копилка\Картинки  и презентации\image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420888"/>
            <a:ext cx="5400600" cy="13414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младшая №1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общеразвивающей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направленности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Основная образовательная программа «От рождения до школы» под редакцией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Н.Е.Вераксы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М. Мозаика - Синтез, 2016г., (приложение № 1)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Авторизованная программа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тестопластике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Мастерилка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А.В.Куцепалова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2016 год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(приложение № 9)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Использование комплексной и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парциальных программ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2 младшая №2</a:t>
            </a:r>
            <a:endParaRPr lang="ru-RU" dirty="0" smtClean="0"/>
          </a:p>
          <a:p>
            <a:r>
              <a:rPr lang="ru-RU" b="1" dirty="0" err="1" smtClean="0"/>
              <a:t>общеразвивающей</a:t>
            </a:r>
            <a:r>
              <a:rPr lang="ru-RU" b="1" dirty="0" smtClean="0"/>
              <a:t> направленности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Основная образовательная программа «От рождения до школы» под редакцией  </a:t>
            </a:r>
            <a:r>
              <a:rPr lang="ru-RU" dirty="0" err="1" smtClean="0"/>
              <a:t>Н.Е.Вераксы</a:t>
            </a:r>
            <a:r>
              <a:rPr lang="ru-RU" dirty="0" smtClean="0"/>
              <a:t>- М. Мозаика - Синтез, 2016г., (приложение № 1)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«Экологическое воспитание в детском саду», </a:t>
            </a:r>
            <a:r>
              <a:rPr lang="ru-RU" dirty="0" err="1" smtClean="0"/>
              <a:t>О.А.Соломенникова</a:t>
            </a:r>
            <a:r>
              <a:rPr lang="ru-RU" dirty="0" smtClean="0"/>
              <a:t>, Мозаика-Синтез, 2015 год, (приложение№4)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парциальных программ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Средняя группа №1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компенсирующей направленности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Основная образовательная программа «От рождения до школы» под редакцией  </a:t>
            </a:r>
            <a:r>
              <a:rPr lang="ru-RU" dirty="0" err="1" smtClean="0"/>
              <a:t>Н.Е.Вераксы</a:t>
            </a:r>
            <a:r>
              <a:rPr lang="ru-RU" dirty="0" smtClean="0"/>
              <a:t>- М. Мозаика - Синтез, 2016г., (приложение № 1)</a:t>
            </a:r>
          </a:p>
          <a:p>
            <a:pPr lvl="0"/>
            <a:r>
              <a:rPr lang="ru-RU" dirty="0" smtClean="0"/>
              <a:t>«Комплексная образовательная программа дошкольного образования для детей с тяжелыми нарушениями речи (общим недоразвитием речи) с 3 до 7 лет» -Детство-Пресс, 2015г. (приложение № 2)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«Безопасность» Н.Н.Авдеева, О.Л.Князева, </a:t>
            </a:r>
            <a:r>
              <a:rPr lang="ru-RU" dirty="0" err="1" smtClean="0"/>
              <a:t>Р.Б.Стёркина</a:t>
            </a:r>
            <a:r>
              <a:rPr lang="ru-RU" dirty="0" smtClean="0"/>
              <a:t>, Детство-Пресс, 2012 год, (</a:t>
            </a:r>
            <a:r>
              <a:rPr lang="ru-RU" dirty="0" err="1" smtClean="0"/>
              <a:t>приложение№</a:t>
            </a:r>
            <a:r>
              <a:rPr lang="ru-RU" dirty="0" smtClean="0"/>
              <a:t> 5)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парциальных программ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Средняя группа №2</a:t>
            </a:r>
            <a:endParaRPr lang="ru-RU" dirty="0" smtClean="0"/>
          </a:p>
          <a:p>
            <a:r>
              <a:rPr lang="ru-RU" b="1" dirty="0" smtClean="0"/>
              <a:t>компенсирующей </a:t>
            </a:r>
            <a:r>
              <a:rPr lang="ru-RU" b="1" dirty="0" smtClean="0"/>
              <a:t>направленности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Основная образовательная программа «От рождения до школы» под редакцией  </a:t>
            </a:r>
            <a:r>
              <a:rPr lang="ru-RU" dirty="0" err="1" smtClean="0"/>
              <a:t>Н.Е.Вераксы</a:t>
            </a:r>
            <a:r>
              <a:rPr lang="ru-RU" dirty="0" smtClean="0"/>
              <a:t>- М. Мозаика - Синтез, 2016г., (приложение № 1)</a:t>
            </a:r>
          </a:p>
          <a:p>
            <a:pPr lvl="0"/>
            <a:r>
              <a:rPr lang="ru-RU" dirty="0" smtClean="0"/>
              <a:t>«Комплексная образовательная программа дошкольного образования для детей с тяжелыми нарушениями речи (общим недоразвитием речи) с 3 до 7 лет» -Детство-Пресс, 2015г. (приложение № 2)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«Безопасность» Н.Н.Авдеева, О.Л.Князева, </a:t>
            </a:r>
            <a:r>
              <a:rPr lang="ru-RU" dirty="0" err="1" smtClean="0"/>
              <a:t>Р.Б.Стёркина</a:t>
            </a:r>
            <a:r>
              <a:rPr lang="ru-RU" dirty="0" smtClean="0"/>
              <a:t>, Детство-Пресс, 2012 год, (</a:t>
            </a:r>
            <a:r>
              <a:rPr lang="ru-RU" dirty="0" err="1" smtClean="0"/>
              <a:t>приложение№</a:t>
            </a:r>
            <a:r>
              <a:rPr lang="ru-RU" dirty="0" smtClean="0"/>
              <a:t> 5)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комплексной и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парциальных программ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Старшая группа №1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компенсирующей </a:t>
            </a:r>
            <a:r>
              <a:rPr lang="ru-RU" b="1" dirty="0" smtClean="0"/>
              <a:t>направленности </a:t>
            </a: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Основная образовательная программа «От рождения до школы» под редакцией  </a:t>
            </a:r>
            <a:r>
              <a:rPr lang="ru-RU" dirty="0" err="1" smtClean="0"/>
              <a:t>Н.Е.Вераксы</a:t>
            </a:r>
            <a:r>
              <a:rPr lang="ru-RU" dirty="0" smtClean="0"/>
              <a:t>- М. Мозаика - Синтез, 2016г., (приложение № 1)</a:t>
            </a:r>
          </a:p>
          <a:p>
            <a:pPr lvl="0"/>
            <a:r>
              <a:rPr lang="ru-RU" dirty="0" smtClean="0"/>
              <a:t>Программа  дошкольного образовательного учреждения компенсирующего  вида  для детей с нарушениями речи «Коррекция нарушений речи» под редакцией Т.Б.Филичевой., Г.В.Чиркиной. Москва «Просвещение» 2010год</a:t>
            </a:r>
          </a:p>
          <a:p>
            <a:r>
              <a:rPr lang="ru-RU" dirty="0" smtClean="0"/>
              <a:t> (приложение № 3)</a:t>
            </a:r>
          </a:p>
          <a:p>
            <a:r>
              <a:rPr lang="ru-RU" dirty="0" smtClean="0"/>
              <a:t> </a:t>
            </a:r>
          </a:p>
          <a:p>
            <a:pPr fontAlgn="t"/>
            <a:r>
              <a:rPr lang="ru-RU" dirty="0" smtClean="0"/>
              <a:t>Авторизованная программа социально-нравственного воспитания  «На Кубани я расту», Н.В.Козлова, 2012 год, (</a:t>
            </a:r>
            <a:r>
              <a:rPr lang="ru-RU" dirty="0" err="1" smtClean="0"/>
              <a:t>приложение№</a:t>
            </a:r>
            <a:r>
              <a:rPr lang="ru-RU" dirty="0" smtClean="0"/>
              <a:t> 6)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комплексной и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парциальных программ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Старшая группа №2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компенсирующей направленности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Основная образовательная программа «От рождения до школы» под редакцией  </a:t>
            </a:r>
            <a:r>
              <a:rPr lang="ru-RU" dirty="0" err="1" smtClean="0"/>
              <a:t>Н.Е.Вераксы</a:t>
            </a:r>
            <a:r>
              <a:rPr lang="ru-RU" dirty="0" smtClean="0"/>
              <a:t>- М. Мозаика - Синтез, 2016г., (приложение № 1)</a:t>
            </a:r>
          </a:p>
          <a:p>
            <a:pPr lvl="0"/>
            <a:r>
              <a:rPr lang="ru-RU" dirty="0" smtClean="0"/>
              <a:t>Программа  дошкольного образовательного учреждения компенсирующего  вида  для детей с нарушениями речи «Коррекция нарушений речи» под редакцией Т.Б.Филичевой., Г.В.Чиркиной. Москва «Просвещение» 2010год (</a:t>
            </a:r>
            <a:r>
              <a:rPr lang="ru-RU" dirty="0" err="1" smtClean="0"/>
              <a:t>приложение№</a:t>
            </a:r>
            <a:r>
              <a:rPr lang="ru-RU" dirty="0" smtClean="0"/>
              <a:t> 3)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Авторизованная программа по поисково-познавательной деятельности «Ручеёк», </a:t>
            </a:r>
            <a:r>
              <a:rPr lang="ru-RU" dirty="0" err="1" smtClean="0"/>
              <a:t>Н.А.Плеева</a:t>
            </a:r>
            <a:r>
              <a:rPr lang="ru-RU" dirty="0" smtClean="0"/>
              <a:t>, 2012 год, (</a:t>
            </a:r>
            <a:r>
              <a:rPr lang="ru-RU" dirty="0" err="1" smtClean="0"/>
              <a:t>приложение№</a:t>
            </a:r>
            <a:r>
              <a:rPr lang="ru-RU" dirty="0" smtClean="0"/>
              <a:t> 7), </a:t>
            </a:r>
          </a:p>
          <a:p>
            <a:r>
              <a:rPr lang="ru-RU" dirty="0" smtClean="0"/>
              <a:t>Авторская программа «Цветные ладошки», программа художественного воспитания, обучения и развития, И.А.Лыкова, «Сфера», 2009 г.(приложение № 10)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комплексной и  парциальных программ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Средне-старшая</a:t>
            </a:r>
            <a:r>
              <a:rPr lang="ru-RU" b="1" dirty="0" smtClean="0"/>
              <a:t> группа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комбинированной направленности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Основная образовательная программа «От рождения до школы» под редакцией  </a:t>
            </a:r>
            <a:r>
              <a:rPr lang="ru-RU" dirty="0" err="1" smtClean="0"/>
              <a:t>Н.Е.Вераксы</a:t>
            </a:r>
            <a:r>
              <a:rPr lang="ru-RU" dirty="0" smtClean="0"/>
              <a:t>- М. Мозаика - Синтез, 2016г., (приложение № 1)</a:t>
            </a:r>
          </a:p>
          <a:p>
            <a:pPr lvl="0"/>
            <a:r>
              <a:rPr lang="ru-RU" dirty="0" smtClean="0"/>
              <a:t>«Комплексная образовательная программа дошкольного образования для детей с тяжелыми нарушениями речи (общим недоразвитием речи) с 3 до 7 лет» -Детство-Пресс, 2015г. (приложение № 2)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Я-Ты-Мы</a:t>
            </a:r>
            <a:r>
              <a:rPr lang="ru-RU" dirty="0" smtClean="0"/>
              <a:t>», программа социально-эмоционального развития дошкольников, О.Л.Князева, Мозаика-Синтез, 2012 год, (приложение №11)</a:t>
            </a:r>
          </a:p>
          <a:p>
            <a:r>
              <a:rPr lang="ru-RU" dirty="0" smtClean="0"/>
              <a:t> </a:t>
            </a:r>
          </a:p>
          <a:p>
            <a:pPr fontAlgn="t"/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комплексной и  парциальных программ</a:t>
            </a: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Подготовительная к школе группа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компенсирующей направленности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Основная образовательная программа «От рождения до школы» под редакцией  </a:t>
            </a:r>
            <a:r>
              <a:rPr lang="ru-RU" dirty="0" err="1" smtClean="0"/>
              <a:t>Н.Е.Вераксы</a:t>
            </a:r>
            <a:r>
              <a:rPr lang="ru-RU" dirty="0" smtClean="0"/>
              <a:t>- М. Мозаика - Синтез, 2016г., (приложение № 1)</a:t>
            </a:r>
          </a:p>
          <a:p>
            <a:pPr lvl="0"/>
            <a:r>
              <a:rPr lang="ru-RU" dirty="0" smtClean="0"/>
              <a:t>Программа  дошкольного образовательного учреждения компенсирующего  вида  для детей с нарушениями речи «Коррекция нарушений речи» под редакцией Т.Б.Филичевой., Г.В.Чиркиной. Москва «Просвещение» 2010год (</a:t>
            </a:r>
            <a:r>
              <a:rPr lang="ru-RU" dirty="0" err="1" smtClean="0"/>
              <a:t>приложение№</a:t>
            </a:r>
            <a:r>
              <a:rPr lang="ru-RU" dirty="0" smtClean="0"/>
              <a:t> 3)</a:t>
            </a:r>
          </a:p>
          <a:p>
            <a:r>
              <a:rPr lang="ru-RU" dirty="0" smtClean="0"/>
              <a:t> </a:t>
            </a:r>
          </a:p>
          <a:p>
            <a:pPr fontAlgn="t"/>
            <a:r>
              <a:rPr lang="ru-RU" dirty="0" smtClean="0"/>
              <a:t>Авторизованная программа социально-нравственного воспитания  «На Кубани я расту», Н.В.Козлова, 2012 год, (</a:t>
            </a:r>
            <a:r>
              <a:rPr lang="ru-RU" dirty="0" err="1" smtClean="0"/>
              <a:t>приложение№</a:t>
            </a:r>
            <a:r>
              <a:rPr lang="ru-RU" dirty="0" smtClean="0"/>
              <a:t> 6)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комплексной и  парциальных программ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ГСВ </a:t>
            </a:r>
            <a:endParaRPr lang="ru-RU" dirty="0" smtClean="0"/>
          </a:p>
          <a:p>
            <a:pPr>
              <a:buNone/>
            </a:pPr>
            <a:r>
              <a:rPr lang="ru-RU" b="1" dirty="0" err="1" smtClean="0"/>
              <a:t>общеразвивающей</a:t>
            </a:r>
            <a:r>
              <a:rPr lang="ru-RU" b="1" dirty="0" smtClean="0"/>
              <a:t> </a:t>
            </a:r>
            <a:r>
              <a:rPr lang="ru-RU" b="1" dirty="0" smtClean="0"/>
              <a:t>направленности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Основная образовательная программа «От рождения до школы» под редакцией  </a:t>
            </a:r>
            <a:r>
              <a:rPr lang="ru-RU" dirty="0" err="1" smtClean="0"/>
              <a:t>Н.Е.Вераксы</a:t>
            </a:r>
            <a:r>
              <a:rPr lang="ru-RU" dirty="0" smtClean="0"/>
              <a:t>- М. Мозаика - Синтез, 2016г. (приложение№1)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комплексной и  парциальных программ</a:t>
            </a:r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ГКП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err="1" smtClean="0"/>
              <a:t>общеразвивающей</a:t>
            </a:r>
            <a:r>
              <a:rPr lang="ru-RU" b="1" dirty="0" smtClean="0"/>
              <a:t> направленности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Основная образовательная программа «От рождения до школы» под редакцией  </a:t>
            </a:r>
            <a:r>
              <a:rPr lang="ru-RU" dirty="0" err="1" smtClean="0"/>
              <a:t>Н.Е.Вераксы</a:t>
            </a:r>
            <a:r>
              <a:rPr lang="ru-RU" dirty="0" smtClean="0"/>
              <a:t>- М. Мозаика - Синтез, 2016г. (приложение№1)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комплексной и  парциальных программ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632848" cy="648072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Программа обеспечивает</a:t>
            </a:r>
            <a:endParaRPr lang="ru-RU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420888"/>
            <a:ext cx="7772400" cy="374441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 и направлена на решение задач, указанных в пункте 1.6 Стандарта</a:t>
            </a:r>
            <a:r>
              <a:rPr lang="ru-RU" dirty="0"/>
              <a:t>.</a:t>
            </a:r>
          </a:p>
          <a:p>
            <a:endParaRPr lang="ru-RU" dirty="0">
              <a:latin typeface="Segoe Print" pitchFamily="2" charset="0"/>
            </a:endParaRPr>
          </a:p>
        </p:txBody>
      </p:sp>
      <p:pic>
        <p:nvPicPr>
          <p:cNvPr id="3074" name="Picture 2" descr="C:\Users\ДетСад\Desktop\копилка\Картинки  и презентации\thumb_an1_stopkaknig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908720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86852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Консультационный   пункт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err="1" smtClean="0"/>
              <a:t>общеразвивающей</a:t>
            </a:r>
            <a:r>
              <a:rPr lang="ru-RU" b="1" dirty="0" smtClean="0"/>
              <a:t> направленности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Основная образовательная программа «От рождения до школы» под редакцией  </a:t>
            </a:r>
            <a:r>
              <a:rPr lang="ru-RU" dirty="0" err="1" smtClean="0"/>
              <a:t>Н.Е.Вераксы</a:t>
            </a:r>
            <a:r>
              <a:rPr lang="ru-RU" dirty="0" smtClean="0"/>
              <a:t>- М. Мозаика - Синтез, 2016г. (приложение№1)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«Программа работы консультационного пункта </a:t>
            </a:r>
            <a:r>
              <a:rPr lang="ru-RU" dirty="0" err="1" smtClean="0"/>
              <a:t>психолого</a:t>
            </a:r>
            <a:r>
              <a:rPr lang="ru-RU" dirty="0" smtClean="0"/>
              <a:t> – педагогической помощи МБДОУ № 4 по работе с семьями, воспитывающими детей на дому, а также посещающих образовательные организации и  нуждающиеся в квалифицированной помощи специалистов», Т.В.Гаркуша, 2016 год</a:t>
            </a:r>
          </a:p>
          <a:p>
            <a:r>
              <a:rPr lang="ru-RU" dirty="0" smtClean="0"/>
              <a:t> (приложение № 9)</a:t>
            </a:r>
          </a:p>
          <a:p>
            <a:pPr fontAlgn="t"/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комплексной и  парциальных программ</a:t>
            </a:r>
            <a:endParaRPr lang="ru-RU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Характеристика взаимодействия педагогического коллектива с семьями детей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6652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Segoe Print" pitchFamily="2" charset="0"/>
                <a:cs typeface="Times New Roman" pitchFamily="18" charset="0"/>
              </a:rPr>
              <a:t>Принципы совместной деятельности семьи и дошкольного учреждения:</a:t>
            </a:r>
          </a:p>
          <a:p>
            <a:pPr marL="109728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1.Единый подход к процессу воспитания ребенка</a:t>
            </a:r>
          </a:p>
          <a:p>
            <a:pPr marL="109728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2.Открытость дошкольного учреждения для родителей</a:t>
            </a:r>
          </a:p>
          <a:p>
            <a:pPr marL="109728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3.Взаимное доверие во взаимоотношениях педагогов и родителей</a:t>
            </a:r>
          </a:p>
          <a:p>
            <a:pPr marL="109728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4.Уважение и доброжелательность  друг к другу</a:t>
            </a:r>
          </a:p>
          <a:p>
            <a:pPr marL="109728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5.Дифференцированный подход к каждой семье</a:t>
            </a:r>
          </a:p>
          <a:p>
            <a:pPr marL="109728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6.Равно ответственность родителей и педагогов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327" y="4797152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Segoe Print" pitchFamily="2" charset="0"/>
              </a:rPr>
              <a:t>Задачи:</a:t>
            </a:r>
          </a:p>
          <a:p>
            <a:pPr marL="109728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1.Формирование психолого-педагогических знаний родителей</a:t>
            </a:r>
          </a:p>
          <a:p>
            <a:pPr marL="109728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2.Приобщение родителей к участию в жизни ДОУ</a:t>
            </a:r>
          </a:p>
          <a:p>
            <a:pPr marL="109728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3.Оказание помощи семьям воспитанников в развитии, воспитании и обучении детей</a:t>
            </a:r>
          </a:p>
          <a:p>
            <a:pPr marL="109728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4.Изучение и пропаганда лучшего семейного опыта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869160"/>
            <a:ext cx="1728192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sz="2400" dirty="0" smtClean="0">
                <a:latin typeface="Segoe Print" pitchFamily="2" charset="0"/>
              </a:rPr>
              <a:t>Система взаимодействия с родителями включает:</a:t>
            </a:r>
          </a:p>
          <a:p>
            <a:pPr marL="109728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1.Ознакомление родителей с результатами работы ДОУ на общих родительских собраниях, анализом участия родительской общественности в жизни ДОУ</a:t>
            </a:r>
          </a:p>
          <a:p>
            <a:pPr marL="109728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2.Ознакомление родителей с содержанием работы ДОУ, направленной на физическое, психическое и социальное развитие ребенка</a:t>
            </a:r>
          </a:p>
          <a:p>
            <a:pPr marL="109728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3.Участие в спортивных и культурно-массовых мероприятиях</a:t>
            </a:r>
          </a:p>
          <a:p>
            <a:pPr marL="109728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4.Целенаправленную работу, пропагандирующую общественное дошкольное воспитание в его разных формах</a:t>
            </a:r>
          </a:p>
          <a:p>
            <a:pPr marL="109728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5.Обучение конкретным приемам и методам воспитания и развития ребенка в разных видах детской деятельности на семинарах-практикумах, консультациях и открытых занятиях.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День Знаний                                                   1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сентября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День Открытых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дверей                                  октябрь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День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Матери                                                   30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ноября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Новогодние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праздники                                    декабрь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Рождественские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Святки                                   январь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День Защитника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Отечества                             февраль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Мамин День 8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Марта                                         март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День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Птиц                                                          апрель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День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Победы                                                       8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мая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Выпускной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бал                                                   31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мая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День защиты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детей                                            1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июня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Малые олимпийский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игры                                   июнь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День семьи, любви и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верности                         8 июля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Яблочный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Спас                                                 19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августа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Традиционными в МБДОУ № 4 являются мероприятия, проводимые ежегодно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программы учитывает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Возрастные и индивидуальные особенности детей, воспитывающихся в образовательном учреждении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ДетСад\Desktop\копилка\Картинки  и презентации\mini_b4d8ce0c04b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132856"/>
            <a:ext cx="3888432" cy="35902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 1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сентября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года в детском саду функционирует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групп, общее количество воспитанников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230  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детей. 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Из них:</a:t>
            </a:r>
          </a:p>
          <a:p>
            <a:pPr lvl="0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- первая младшая группа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24   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вторая младшая №1                                           -19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вторая младшая №2                                          - 33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средняя №1                                                          -17</a:t>
            </a:r>
          </a:p>
          <a:p>
            <a:pPr lvl="0"/>
            <a:r>
              <a:rPr lang="ru-RU" sz="1400" b="1" baseline="0" dirty="0" smtClean="0">
                <a:latin typeface="Times New Roman" pitchFamily="18" charset="0"/>
                <a:cs typeface="Times New Roman" pitchFamily="18" charset="0"/>
              </a:rPr>
              <a:t>- средняя № 2                                                         -17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Старшая №1                                                          - 16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Старшая № 2                                                         - 24</a:t>
            </a:r>
          </a:p>
          <a:p>
            <a:pPr lvl="0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Средне-старшая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- 34</a:t>
            </a:r>
          </a:p>
          <a:p>
            <a:pPr lvl="0"/>
            <a:r>
              <a:rPr lang="ru-RU" sz="1400" b="1" baseline="0" dirty="0" smtClean="0">
                <a:latin typeface="Times New Roman" pitchFamily="18" charset="0"/>
                <a:cs typeface="Times New Roman" pitchFamily="18" charset="0"/>
              </a:rPr>
              <a:t>Подготовительная к школе группа                   - 18</a:t>
            </a:r>
            <a:endParaRPr lang="ru-RU" sz="1400" b="1" baseline="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baseline="0" dirty="0" smtClean="0">
                <a:latin typeface="Times New Roman" pitchFamily="18" charset="0"/>
                <a:cs typeface="Times New Roman" pitchFamily="18" charset="0"/>
              </a:rPr>
              <a:t>Гр.семейного </a:t>
            </a:r>
            <a:r>
              <a:rPr lang="ru-RU" sz="1400" b="1" baseline="0" dirty="0" smtClean="0">
                <a:latin typeface="Times New Roman" pitchFamily="18" charset="0"/>
                <a:cs typeface="Times New Roman" pitchFamily="18" charset="0"/>
              </a:rPr>
              <a:t>воспитания №1                            </a:t>
            </a:r>
            <a:r>
              <a:rPr lang="ru-RU" sz="1400" b="1" baseline="0" dirty="0" smtClean="0">
                <a:latin typeface="Times New Roman" pitchFamily="18" charset="0"/>
                <a:cs typeface="Times New Roman" pitchFamily="18" charset="0"/>
              </a:rPr>
              <a:t>   -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1400" b="1" baseline="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sz="1400" b="1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Гр.семейного воспитания №2                            </a:t>
            </a:r>
            <a:r>
              <a:rPr kumimoji="0" lang="ru-RU" sz="1400" b="1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-0 </a:t>
            </a:r>
            <a:endParaRPr kumimoji="0" lang="ru-RU" sz="1400" b="1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sz="1400" b="1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Гр.семейного воспитания №3                        </a:t>
            </a:r>
            <a:r>
              <a:rPr kumimoji="0" lang="ru-RU" sz="1400" b="1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1400" b="1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-3</a:t>
            </a:r>
          </a:p>
          <a:p>
            <a:pPr lvl="0"/>
            <a:r>
              <a:rPr kumimoji="0" lang="ru-RU" sz="1400" b="1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Гр.семейного воспитания №4                            </a:t>
            </a:r>
            <a:r>
              <a:rPr kumimoji="0" lang="ru-RU" sz="1400" b="1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-4</a:t>
            </a:r>
            <a:endParaRPr kumimoji="0" lang="ru-RU" sz="1400" b="1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sz="1400" b="1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Гр.семейного воспитания №5                           </a:t>
            </a:r>
            <a:r>
              <a:rPr kumimoji="0" lang="ru-RU" sz="1400" b="1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1400" b="1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1400" b="1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Гр. Семейного воспитания№6                              -3</a:t>
            </a:r>
          </a:p>
          <a:p>
            <a:pPr lvl="0"/>
            <a:r>
              <a:rPr kumimoji="0" lang="ru-RU" sz="1400" b="1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Гр.Семейного</a:t>
            </a:r>
            <a:r>
              <a:rPr kumimoji="0" lang="ru-RU" sz="1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воспитания № 7                             -2</a:t>
            </a:r>
          </a:p>
          <a:p>
            <a:pPr lvl="0"/>
            <a:r>
              <a:rPr lang="ru-RU" sz="1400" b="1" baseline="0" dirty="0" smtClean="0">
                <a:latin typeface="Times New Roman" pitchFamily="18" charset="0"/>
                <a:cs typeface="Times New Roman" pitchFamily="18" charset="0"/>
              </a:rPr>
              <a:t>ГКП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«Малышок»                                                    -8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ГКП «Развитие»                                                      - 0</a:t>
            </a:r>
          </a:p>
          <a:p>
            <a:pPr lvl="0"/>
            <a:r>
              <a:rPr kumimoji="0" lang="ru-RU" sz="1600" b="1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Консультативный пункт               </a:t>
            </a:r>
            <a:endParaRPr kumimoji="0" lang="ru-RU" sz="1600" b="1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kumimoji="0" lang="ru-RU" sz="11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</a:t>
            </a:r>
            <a:endParaRPr lang="ru-RU" sz="1100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ДетСад\Desktop\копилка\Картинки  и презентации\thumb_skanirovanie00241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060848"/>
            <a:ext cx="3240360" cy="33123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охватывает 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направления развития и образования детей (далее - образовательные области):</a:t>
            </a: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социально-коммуникативное развитие;</a:t>
            </a: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познавательное развитие; </a:t>
            </a:r>
            <a:endParaRPr lang="ru-RU" sz="7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речевое 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развитие;</a:t>
            </a: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художественно-эстетическое развитие;</a:t>
            </a: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физическое развитие.</a:t>
            </a: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Содержание Программы отражает следующие аспекты образовательной среды для ребенка дошкольного возраста:</a:t>
            </a: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1) предметно-пространственная развивающая образовательная среда;</a:t>
            </a: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2) характер взаимодействия со взрослыми;</a:t>
            </a: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3) характер взаимодействия с другими детьми;</a:t>
            </a: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4) система отношений ребенка к миру, к другим людям, к себе самому.</a:t>
            </a: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Программа состоит из обязательной части и части, формируемой участниками образовательных отношений. Обе части являются взаимодополняющими и необходимыми с точки зрения реализации требований Стандарта.</a:t>
            </a:r>
          </a:p>
          <a:p>
            <a:endParaRPr lang="ru-RU" sz="5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Содержание Программы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развитие личности, мотивации и способностей детей в различных видах деятельности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733256"/>
            <a:ext cx="1152128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83598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Цели Программы: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 повышение социального статуса дошкольного образования;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2) обеспечение государством равенства возможностей для каждого ребенка в получении качественного дошкольного образования;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3) 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4) сохранение единства образовательного пространства Российской Федерации относительно уровня дошкольного образования.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32656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Программа направлена на: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условий развития ребенка открывающих возможности для его позитивной социализации;</a:t>
            </a:r>
          </a:p>
          <a:p>
            <a:pPr marL="624078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личностного развития ребенка;</a:t>
            </a:r>
          </a:p>
          <a:p>
            <a:pPr marL="624078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условий развития инициативы и творческих способностей на основе сотрудничества с взрослыми и сверстниками</a:t>
            </a:r>
          </a:p>
          <a:p>
            <a:pPr marL="624078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развивающей образовательной среды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92696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НОРМАТИВНЫЕ ПРАВОВЫЕ ДОКУМЕНТЫ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Программа разработана в соответствии с действующим федеральным государственным образовательным стандартом (ФГОС, Приказ №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1155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 17 октября 2013 года), а также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Федеральный закон РФ "Об образовании в Российской Федерации"  от 29.12.2012 № 273-ФЗ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ст. 79 п.1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Приказ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России от 30.08.2013 N 1014"Об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образования" ;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Приказ министерства и науки Российской Федерации 17 октября 2013 г. N 1155«Об утверждении федерального государственного образовательного стандарта дошкольного образования»;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Примерная основная образовательная программа дошкольного образования (п. 2.5)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Порядок организации и осуществления образовательной деятельности по ООП ДО (п.13) 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Основная образовательная Программа «От рождения до школы»,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Н.Е.Вераксы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Т.С.Комарова, М.А.Васильева, издательство «Мозаика-синтез», 2016 год</a:t>
            </a:r>
          </a:p>
          <a:p>
            <a:pPr lvl="0" fontAlgn="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Федеральный закон от 24.07.1998 г. №124-ФЗ «Об основных гарантиях прав ребенка в Российской Федерации», с изменениями. </a:t>
            </a:r>
          </a:p>
          <a:p>
            <a:pPr lvl="0" fontAlgn="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Приказ Министерства здравоохранения РФ и Министерства образования РФ от 30.06.1992 г. № 186/272 «О совершенствовании системы медицинского обеспечения детей в образовательных учреждениях».</a:t>
            </a:r>
          </a:p>
          <a:p>
            <a:pPr lvl="0" fontAlgn="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Правила пожарной безопасности для общеобразовательных школ, профессионально-технических училищ, школ-интернатов, детских домов, дошкольных, внешкольных и других учебно-воспитательных учреждений ППБ Постановление Правительства РФ 2012 от 25.04.2012 №390.</a:t>
            </a:r>
          </a:p>
          <a:p>
            <a:pPr lvl="0" fontAlgn="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Санитарно-эпидемиологические правила и нормативы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2.4.1.3049-13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«Санитарно-эпидемиологические требования к устройству, содержанию и организации режима работы дошкольных образовательных учреждений».</a:t>
            </a:r>
          </a:p>
          <a:p>
            <a:pPr lvl="0" fontAlgn="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Устав МБДОУ № 4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ДетСад\Desktop\копилка\Картинки  и презентации\thumb_an1_stopkaknig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772" y="4797152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Использование комплексной и  парциальных программ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1052736"/>
            <a:ext cx="9036496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1 младшая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группа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общеразвивающей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направленности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Программы, с учётом, которых разработана обязательная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часть: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 «От рождения до школы» под редакцией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Н.Е.Вераксы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М. Мозаика - Синтез, 2016г. (приложение№1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Программы, с учётом, которых разработана  часть, формируемая участниками образовательных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отношений: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Авторизованная программа «Крепыш» по физическому развитию детей раннего возраста, Т.А.Левченко, 2016 год, (приложение № 9)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Авторизованная программа по рисованию «Весёлые пальчики», Е.В.Власова, 2016 год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(приложение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 8)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623</TotalTime>
  <Words>1210</Words>
  <Application>Microsoft Office PowerPoint</Application>
  <PresentationFormat>Экран (4:3)</PresentationFormat>
  <Paragraphs>216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Открытая</vt:lpstr>
      <vt:lpstr>КРАТКАЯ  ПРЕЗЕНТАЦИЯ ОСНОВНОЙ ОБЩЕОБРАЗОВАТЕЛЬНОЙ  ПРОГРАММЫ</vt:lpstr>
      <vt:lpstr>Программа обеспечивает</vt:lpstr>
      <vt:lpstr>Содержание программы учитывает</vt:lpstr>
      <vt:lpstr>Слайд 4</vt:lpstr>
      <vt:lpstr>Содержание Программы обеспечивает развитие личности, мотивации и способностей детей в различных видах деятельности </vt:lpstr>
      <vt:lpstr>Цели Программы: </vt:lpstr>
      <vt:lpstr>Программа направлена на:</vt:lpstr>
      <vt:lpstr>НОРМАТИВНЫЕ ПРАВОВЫЕ ДОКУМЕНТЫ</vt:lpstr>
      <vt:lpstr>Использование комплексной и  парциальных программ</vt:lpstr>
      <vt:lpstr>Использование комплексной и  парциальных программ</vt:lpstr>
      <vt:lpstr>Использование парциальных программ</vt:lpstr>
      <vt:lpstr>Использование парциальных программ</vt:lpstr>
      <vt:lpstr>Использование комплексной и  парциальных программ</vt:lpstr>
      <vt:lpstr>Использование комплексной и  парциальных программ</vt:lpstr>
      <vt:lpstr>Использование комплексной и  парциальных программ</vt:lpstr>
      <vt:lpstr>Использование комплексной и  парциальных программ</vt:lpstr>
      <vt:lpstr>Использование комплексной и  парциальных программ</vt:lpstr>
      <vt:lpstr>Использование комплексной и  парциальных программ</vt:lpstr>
      <vt:lpstr>Использование комплексной и  парциальных программ</vt:lpstr>
      <vt:lpstr>Использование комплексной и  парциальных программ</vt:lpstr>
      <vt:lpstr>Характеристика взаимодействия педагогического коллектива с семьями детей</vt:lpstr>
      <vt:lpstr>Слайд 22</vt:lpstr>
      <vt:lpstr>Слайд 23</vt:lpstr>
      <vt:lpstr>Традиционными в МБДОУ № 4 являются мероприятия, проводимые ежегодно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Весна пришла…</dc:title>
  <dc:creator>Ел</dc:creator>
  <cp:lastModifiedBy>Татьяна</cp:lastModifiedBy>
  <cp:revision>69</cp:revision>
  <cp:lastPrinted>2015-02-20T12:28:06Z</cp:lastPrinted>
  <dcterms:created xsi:type="dcterms:W3CDTF">2014-03-11T09:08:50Z</dcterms:created>
  <dcterms:modified xsi:type="dcterms:W3CDTF">2016-09-22T08:58:55Z</dcterms:modified>
</cp:coreProperties>
</file>